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Pangolin"/>
      <p:regular r:id="rId22"/>
    </p:embeddedFont>
    <p:embeddedFont>
      <p:font typeface="Alfa Slab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Jazzie Ja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22" Type="http://schemas.openxmlformats.org/officeDocument/2006/relationships/font" Target="fonts/Pangolin-regular.fntdata"/><Relationship Id="rId10" Type="http://schemas.openxmlformats.org/officeDocument/2006/relationships/slide" Target="slides/slide4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AlfaSlab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roximaNov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0-14T02:04:35.496">
    <p:pos x="3223" y="530"/>
    <p:text>source: https://www.geocorner.net/post/why-learn-geospatial-data-science-in-2024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0-14T02:04:17.432">
    <p:pos x="3184" y="192"/>
    <p:text>source: https://medium.com/@janosovm/the-geospatial-data-science-stack-in-2023-451de5b76ac0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afe6af7d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afe6af7d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afe6af7d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0afe6af7d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a0540f82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a0540f82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afe6af7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afe6af7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afe6af7d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afe6af7d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afe6af7d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afe6af7d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afe6af7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afe6af7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afe6af7d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afe6af7d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afe6af7d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afe6af7d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afe6af7d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afe6af7d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43310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Geospatial Data Science</a:t>
            </a:r>
            <a:endParaRPr sz="43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36299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ngolin"/>
                <a:ea typeface="Pangolin"/>
                <a:cs typeface="Pangolin"/>
                <a:sym typeface="Pangolin"/>
              </a:rPr>
              <a:t>Week 7 Session 1</a:t>
            </a:r>
            <a:endParaRPr>
              <a:latin typeface="Pangolin"/>
              <a:ea typeface="Pangolin"/>
              <a:cs typeface="Pangolin"/>
              <a:sym typeface="Pango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Pangolin"/>
                <a:ea typeface="Pangolin"/>
                <a:cs typeface="Pangolin"/>
                <a:sym typeface="Pangolin"/>
              </a:rPr>
              <a:t>Lecture and Slides by Jazzie R. Jao | jazzie.jao@dlsu.edu.ph</a:t>
            </a:r>
            <a:endParaRPr sz="1532"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08925" y="2321900"/>
            <a:ext cx="777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Geospatial Data Representation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35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Raster Data (Grids):</a:t>
            </a:r>
            <a:endParaRPr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213147"/>
              </a:buClr>
              <a:buSzPts val="1400"/>
              <a:buFont typeface="Pangolin"/>
              <a:buChar char="●"/>
            </a:pPr>
            <a:r>
              <a:rPr lang="en" sz="1400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Raster data is represented by a grid of cells, each associated with a value. Common examples are satellite images, digital elevation models (DEM).</a:t>
            </a:r>
            <a:endParaRPr sz="1400"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3147"/>
              </a:buClr>
              <a:buSzPts val="1400"/>
              <a:buFont typeface="Pangolin"/>
              <a:buChar char="●"/>
            </a:pPr>
            <a:r>
              <a:rPr lang="en" sz="1400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Mathematical Background: A raster dataset can be viewed as a matrix, where each entry corresponds to a value in a spatial location.</a:t>
            </a:r>
            <a:endParaRPr sz="1400"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625" y="106727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Data Science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452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3147"/>
              </a:buClr>
              <a:buSzPts val="1800"/>
              <a:buFont typeface="Pangolin"/>
              <a:buChar char="●"/>
            </a:pPr>
            <a:r>
              <a:rPr lang="en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Geospatial data science deals with the analysis and interpretation of data with a spatial component. Common geospatial data types include point data, raster data (gridded), and vector data (polygon, line, point). </a:t>
            </a:r>
            <a:endParaRPr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772" y="842175"/>
            <a:ext cx="3820275" cy="372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Data Science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452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3147"/>
              </a:buClr>
              <a:buSzPts val="1800"/>
              <a:buFont typeface="Pangolin"/>
              <a:buChar char="●"/>
            </a:pPr>
            <a:r>
              <a:rPr lang="en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Geospatial data science deals with the analysis and interpretation of data with a spatial component. Common geospatial data types include point data, raster data (gridded), and vector data (polygon, line, point). </a:t>
            </a:r>
            <a:endParaRPr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750" y="305825"/>
            <a:ext cx="3776549" cy="453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Toolbox (Common)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3147"/>
              </a:buClr>
              <a:buSzPts val="1800"/>
              <a:buFont typeface="Pangolin"/>
              <a:buChar char="●"/>
            </a:pPr>
            <a:r>
              <a:rPr lang="en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Geopandas (for vector data, handles data like points, lines, and polygons)</a:t>
            </a:r>
            <a:endParaRPr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25" y="1961001"/>
            <a:ext cx="8063626" cy="17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Toolbox (Common)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3147"/>
              </a:buClr>
              <a:buSzPts val="1800"/>
              <a:buFont typeface="Pangolin"/>
              <a:buChar char="●"/>
            </a:pPr>
            <a:r>
              <a:rPr lang="en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Shapely (for geometric operations)</a:t>
            </a:r>
            <a:endParaRPr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63" y="1644148"/>
            <a:ext cx="7546675" cy="32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Toolbox (Common)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13147"/>
              </a:buClr>
              <a:buSzPts val="1800"/>
              <a:buFont typeface="Pangolin"/>
              <a:buChar char="●"/>
            </a:pPr>
            <a:r>
              <a:rPr lang="en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Rasterio (for raster data)</a:t>
            </a:r>
            <a:endParaRPr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899" y="1698300"/>
            <a:ext cx="7509176" cy="32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Geospatial Data Representation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35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Vector Data (Points, Lines, Polygons):</a:t>
            </a:r>
            <a:endParaRPr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213147"/>
              </a:buClr>
              <a:buSzPts val="1400"/>
              <a:buFont typeface="Pangolin"/>
              <a:buChar char="●"/>
            </a:pPr>
            <a:r>
              <a:rPr lang="en" sz="1400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Points (x,y)</a:t>
            </a:r>
            <a:endParaRPr sz="1400"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3147"/>
              </a:buClr>
              <a:buSzPts val="1400"/>
              <a:buFont typeface="Pangolin"/>
              <a:buChar char="●"/>
            </a:pPr>
            <a:r>
              <a:rPr lang="en" sz="1400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Lines as sequences of points</a:t>
            </a:r>
            <a:endParaRPr sz="1400"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3147"/>
              </a:buClr>
              <a:buSzPts val="1400"/>
              <a:buFont typeface="Pangolin"/>
              <a:buChar char="●"/>
            </a:pPr>
            <a:r>
              <a:rPr lang="en" sz="1400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Polygons as closed loops of points</a:t>
            </a:r>
            <a:endParaRPr sz="1400"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3147"/>
              </a:buClr>
              <a:buSzPts val="1400"/>
              <a:buFont typeface="Pangolin"/>
              <a:buChar char="●"/>
            </a:pPr>
            <a:r>
              <a:rPr lang="en" sz="1400">
                <a:solidFill>
                  <a:srgbClr val="213147"/>
                </a:solidFill>
                <a:latin typeface="Pangolin"/>
                <a:ea typeface="Pangolin"/>
                <a:cs typeface="Pangolin"/>
                <a:sym typeface="Pangolin"/>
              </a:rPr>
              <a:t>Geometries are defined by coordinate systems (e.g., geographic coordinates or projected coordinates). Transformations between coordinate systems are handled using affine transformations (rotation, scaling, translation).</a:t>
            </a:r>
            <a:endParaRPr b="1" sz="1400">
              <a:solidFill>
                <a:srgbClr val="213147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000" y="1170125"/>
            <a:ext cx="46775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50" y="152400"/>
            <a:ext cx="418030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375" y="152400"/>
            <a:ext cx="46048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